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74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2" r:id="rId14"/>
    <p:sldId id="275" r:id="rId15"/>
  </p:sldIdLst>
  <p:sldSz cx="11518900" cy="6483350"/>
  <p:notesSz cx="11518900" cy="6483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8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56C5-B6BA-47CC-B667-CD0D214C4D72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0CF3-5F0F-41D2-B5D6-17EF7783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8096" cy="12649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2028" y="362965"/>
            <a:ext cx="2789301" cy="4556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16420" y="1079855"/>
            <a:ext cx="10945495" cy="741680"/>
          </a:xfrm>
          <a:custGeom>
            <a:avLst/>
            <a:gdLst/>
            <a:ahLst/>
            <a:cxnLst/>
            <a:rect l="l" t="t" r="r" b="b"/>
            <a:pathLst>
              <a:path w="10945495" h="741680">
                <a:moveTo>
                  <a:pt x="5400548" y="0"/>
                </a:moveTo>
                <a:lnTo>
                  <a:pt x="0" y="0"/>
                </a:lnTo>
                <a:lnTo>
                  <a:pt x="0" y="741197"/>
                </a:lnTo>
                <a:lnTo>
                  <a:pt x="5400548" y="741197"/>
                </a:lnTo>
                <a:lnTo>
                  <a:pt x="5400548" y="0"/>
                </a:lnTo>
                <a:close/>
              </a:path>
              <a:path w="10945495" h="741680">
                <a:moveTo>
                  <a:pt x="10945228" y="0"/>
                </a:moveTo>
                <a:lnTo>
                  <a:pt x="5400662" y="0"/>
                </a:lnTo>
                <a:lnTo>
                  <a:pt x="5400662" y="741197"/>
                </a:lnTo>
                <a:lnTo>
                  <a:pt x="10945228" y="741197"/>
                </a:lnTo>
                <a:lnTo>
                  <a:pt x="109452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6420" y="1821065"/>
            <a:ext cx="10945495" cy="1310640"/>
          </a:xfrm>
          <a:custGeom>
            <a:avLst/>
            <a:gdLst/>
            <a:ahLst/>
            <a:cxnLst/>
            <a:rect l="l" t="t" r="r" b="b"/>
            <a:pathLst>
              <a:path w="10945495" h="1310639">
                <a:moveTo>
                  <a:pt x="5400548" y="0"/>
                </a:moveTo>
                <a:lnTo>
                  <a:pt x="0" y="0"/>
                </a:lnTo>
                <a:lnTo>
                  <a:pt x="0" y="1310627"/>
                </a:lnTo>
                <a:lnTo>
                  <a:pt x="5400548" y="1310627"/>
                </a:lnTo>
                <a:lnTo>
                  <a:pt x="5400548" y="0"/>
                </a:lnTo>
                <a:close/>
              </a:path>
              <a:path w="10945495" h="1310639">
                <a:moveTo>
                  <a:pt x="10945228" y="0"/>
                </a:moveTo>
                <a:lnTo>
                  <a:pt x="5400662" y="0"/>
                </a:lnTo>
                <a:lnTo>
                  <a:pt x="5400662" y="1310627"/>
                </a:lnTo>
                <a:lnTo>
                  <a:pt x="10945228" y="1310627"/>
                </a:lnTo>
                <a:lnTo>
                  <a:pt x="10945228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6420" y="3131692"/>
            <a:ext cx="10945495" cy="1615440"/>
          </a:xfrm>
          <a:custGeom>
            <a:avLst/>
            <a:gdLst/>
            <a:ahLst/>
            <a:cxnLst/>
            <a:rect l="l" t="t" r="r" b="b"/>
            <a:pathLst>
              <a:path w="10945495" h="1615439">
                <a:moveTo>
                  <a:pt x="5400548" y="0"/>
                </a:moveTo>
                <a:lnTo>
                  <a:pt x="0" y="0"/>
                </a:lnTo>
                <a:lnTo>
                  <a:pt x="0" y="1615440"/>
                </a:lnTo>
                <a:lnTo>
                  <a:pt x="5400548" y="1615440"/>
                </a:lnTo>
                <a:lnTo>
                  <a:pt x="5400548" y="0"/>
                </a:lnTo>
                <a:close/>
              </a:path>
              <a:path w="10945495" h="1615439">
                <a:moveTo>
                  <a:pt x="10945228" y="0"/>
                </a:moveTo>
                <a:lnTo>
                  <a:pt x="5400662" y="0"/>
                </a:lnTo>
                <a:lnTo>
                  <a:pt x="5400662" y="1615440"/>
                </a:lnTo>
                <a:lnTo>
                  <a:pt x="10945228" y="1615440"/>
                </a:lnTo>
                <a:lnTo>
                  <a:pt x="10945228" y="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6420" y="4747170"/>
            <a:ext cx="10945495" cy="1529080"/>
          </a:xfrm>
          <a:custGeom>
            <a:avLst/>
            <a:gdLst/>
            <a:ahLst/>
            <a:cxnLst/>
            <a:rect l="l" t="t" r="r" b="b"/>
            <a:pathLst>
              <a:path w="10945495" h="1529079">
                <a:moveTo>
                  <a:pt x="5400548" y="0"/>
                </a:moveTo>
                <a:lnTo>
                  <a:pt x="0" y="0"/>
                </a:lnTo>
                <a:lnTo>
                  <a:pt x="0" y="1529080"/>
                </a:lnTo>
                <a:lnTo>
                  <a:pt x="5400548" y="1529080"/>
                </a:lnTo>
                <a:lnTo>
                  <a:pt x="5400548" y="0"/>
                </a:lnTo>
                <a:close/>
              </a:path>
              <a:path w="10945495" h="1529079">
                <a:moveTo>
                  <a:pt x="10945228" y="0"/>
                </a:moveTo>
                <a:lnTo>
                  <a:pt x="5400662" y="0"/>
                </a:lnTo>
                <a:lnTo>
                  <a:pt x="5400662" y="1529080"/>
                </a:lnTo>
                <a:lnTo>
                  <a:pt x="10945228" y="1529080"/>
                </a:lnTo>
                <a:lnTo>
                  <a:pt x="10945228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617082" y="1073530"/>
            <a:ext cx="0" cy="5209540"/>
          </a:xfrm>
          <a:custGeom>
            <a:avLst/>
            <a:gdLst/>
            <a:ahLst/>
            <a:cxnLst/>
            <a:rect l="l" t="t" r="r" b="b"/>
            <a:pathLst>
              <a:path h="5209540">
                <a:moveTo>
                  <a:pt x="0" y="0"/>
                </a:moveTo>
                <a:lnTo>
                  <a:pt x="0" y="52090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10070" y="1821052"/>
            <a:ext cx="10958195" cy="0"/>
          </a:xfrm>
          <a:custGeom>
            <a:avLst/>
            <a:gdLst/>
            <a:ahLst/>
            <a:cxnLst/>
            <a:rect l="l" t="t" r="r" b="b"/>
            <a:pathLst>
              <a:path w="10958195">
                <a:moveTo>
                  <a:pt x="0" y="0"/>
                </a:moveTo>
                <a:lnTo>
                  <a:pt x="1095792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0070" y="1073530"/>
            <a:ext cx="10958195" cy="5209540"/>
          </a:xfrm>
          <a:custGeom>
            <a:avLst/>
            <a:gdLst/>
            <a:ahLst/>
            <a:cxnLst/>
            <a:rect l="l" t="t" r="r" b="b"/>
            <a:pathLst>
              <a:path w="10958195" h="5209540">
                <a:moveTo>
                  <a:pt x="0" y="2058162"/>
                </a:moveTo>
                <a:lnTo>
                  <a:pt x="10957928" y="2058162"/>
                </a:lnTo>
              </a:path>
              <a:path w="10958195" h="5209540">
                <a:moveTo>
                  <a:pt x="0" y="3673602"/>
                </a:moveTo>
                <a:lnTo>
                  <a:pt x="10957928" y="3673602"/>
                </a:lnTo>
              </a:path>
              <a:path w="10958195" h="5209540">
                <a:moveTo>
                  <a:pt x="6350" y="0"/>
                </a:moveTo>
                <a:lnTo>
                  <a:pt x="6350" y="5209070"/>
                </a:lnTo>
              </a:path>
              <a:path w="10958195" h="5209540">
                <a:moveTo>
                  <a:pt x="10951578" y="0"/>
                </a:moveTo>
                <a:lnTo>
                  <a:pt x="10951578" y="5209070"/>
                </a:lnTo>
              </a:path>
              <a:path w="10958195" h="5209540">
                <a:moveTo>
                  <a:pt x="0" y="6350"/>
                </a:moveTo>
                <a:lnTo>
                  <a:pt x="10957928" y="6350"/>
                </a:lnTo>
              </a:path>
              <a:path w="10958195" h="5209540">
                <a:moveTo>
                  <a:pt x="0" y="5202720"/>
                </a:moveTo>
                <a:lnTo>
                  <a:pt x="10957928" y="520272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5720" y="1122425"/>
            <a:ext cx="7353808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m-pionerov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mailto:centr-pionerov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50" y="0"/>
            <a:ext cx="9567242" cy="6451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450" y="1565275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ПОДГОТОВКИ ПЕДАГОГОВ К АТТЕСТАЦИИ НА КВАЛИФИКАЦИОННУЮ КАТЕГОРИЮ»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196850" y="5833"/>
            <a:ext cx="1141906" cy="1484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6850" y="5299075"/>
            <a:ext cx="575945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Futura PT" charset="0"/>
                <a:cs typeface="Times New Roman" pitchFamily="18" charset="0"/>
              </a:rPr>
              <a:t>Банная Анна Геннадьевна,                                                                                         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Futura PT" charset="0"/>
                <a:cs typeface="Times New Roman" pitchFamily="18" charset="0"/>
              </a:rPr>
              <a:t>заместитель директора по УВР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Futura PT" charset="0"/>
                <a:cs typeface="Times New Roman" pitchFamily="18" charset="0"/>
              </a:rPr>
              <a:t>МБУДО «</a:t>
            </a:r>
            <a:r>
              <a:rPr kumimoji="0" lang="ru-RU" sz="1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Futura PT" charset="0"/>
                <a:cs typeface="Times New Roman" pitchFamily="18" charset="0"/>
              </a:rPr>
              <a:t>ЦРТДиЮ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Futura PT" charset="0"/>
                <a:cs typeface="Times New Roman" pitchFamily="18" charset="0"/>
              </a:rPr>
              <a:t>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77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477" y="195964"/>
            <a:ext cx="8585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целевого состояния процесса подготовки к сертификации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17475"/>
            <a:ext cx="990599" cy="133667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04319"/>
              </p:ext>
            </p:extLst>
          </p:nvPr>
        </p:nvGraphicFramePr>
        <p:xfrm>
          <a:off x="556880" y="1565275"/>
          <a:ext cx="3306234" cy="129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23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Заместитель директора по УВР</a:t>
                      </a:r>
                    </a:p>
                    <a:p>
                      <a:pPr marL="131445" marR="508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Проводит</a:t>
                      </a:r>
                      <a:r>
                        <a:rPr kumimoji="0" lang="ru-RU" sz="1500" b="0" i="0" u="none" strike="noStrike" kern="1200" cap="none" spc="-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консультацию</a:t>
                      </a:r>
                      <a:r>
                        <a:rPr kumimoji="0" lang="ru-RU" sz="1500" b="0" i="0" u="none" strike="noStrike" kern="1200" cap="none" spc="-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с </a:t>
                      </a:r>
                      <a:r>
                        <a:rPr kumimoji="0" lang="ru-RU" sz="1500" b="0" i="0" u="none" strike="noStrike" kern="1200" cap="none" spc="-3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педагогами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1938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500" b="1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30</a:t>
                      </a:r>
                      <a:r>
                        <a:rPr kumimoji="0" lang="ru-RU" sz="15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r>
                        <a:rPr kumimoji="0" lang="ru-RU" sz="1500" b="1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40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69342"/>
              </p:ext>
            </p:extLst>
          </p:nvPr>
        </p:nvGraphicFramePr>
        <p:xfrm>
          <a:off x="7588250" y="1565275"/>
          <a:ext cx="3306234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234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Заместитель директора по УВР</a:t>
                      </a:r>
                    </a:p>
                    <a:p>
                      <a:pPr marL="12700" marR="5080" lvl="0" indent="0" algn="ctr" defTabSz="914400" rtl="0" eaLnBrk="1" fontAlgn="auto" latinLnBrk="0" hangingPunct="1">
                        <a:lnSpc>
                          <a:spcPct val="1006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Готовит</a:t>
                      </a:r>
                      <a:r>
                        <a:rPr kumimoji="0" lang="ru-RU" sz="15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пакет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документов</a:t>
                      </a:r>
                      <a:r>
                        <a:rPr kumimoji="0" lang="ru-RU" sz="15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12700" marR="5080" lvl="0" indent="0" algn="ctr" defTabSz="914400" rtl="0" eaLnBrk="1" fontAlgn="auto" latinLnBrk="0" hangingPunct="1">
                        <a:lnSpc>
                          <a:spcPct val="1006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на </a:t>
                      </a:r>
                      <a:r>
                        <a:rPr kumimoji="0" lang="ru-RU" sz="1500" b="0" i="0" u="none" strike="noStrike" kern="1200" cap="none" spc="-3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каждого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педагога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/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500" b="1" i="0" u="none" strike="noStrike" kern="1200" cap="none" spc="34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30</a:t>
                      </a:r>
                      <a:r>
                        <a:rPr kumimoji="0" lang="ru-RU" sz="1500" b="1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</a:t>
                      </a:r>
                      <a:r>
                        <a:rPr kumimoji="0" lang="ru-RU" sz="15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806975"/>
              </p:ext>
            </p:extLst>
          </p:nvPr>
        </p:nvGraphicFramePr>
        <p:xfrm>
          <a:off x="4159250" y="1565275"/>
          <a:ext cx="3306234" cy="1318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234"/>
              </a:tblGrid>
              <a:tr h="609600"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Педагоги</a:t>
                      </a:r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Изучают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информацию, стенды, </a:t>
                      </a: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чек- </a:t>
                      </a:r>
                      <a:r>
                        <a:rPr kumimoji="0" lang="ru-RU" sz="1500" b="0" i="0" u="none" strike="noStrike" kern="1200" cap="none" spc="-3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листы,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памятки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ts val="18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30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мин</a:t>
                      </a:r>
                      <a:r>
                        <a:rPr kumimoji="0" lang="ru-RU" sz="1600" b="1" i="0" u="none" strike="noStrike" kern="1200" cap="none" spc="38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 2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часов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10547"/>
              </p:ext>
            </p:extLst>
          </p:nvPr>
        </p:nvGraphicFramePr>
        <p:xfrm>
          <a:off x="1873250" y="3165475"/>
          <a:ext cx="3306234" cy="1295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234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 директора по УВР</a:t>
                      </a: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Имея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единую</a:t>
                      </a:r>
                      <a:r>
                        <a:rPr kumimoji="0" lang="ru-RU" sz="15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базу составляют заявление на аттестацию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500" b="1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ru-RU" sz="15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ч.</a:t>
                      </a:r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</a:t>
                      </a:r>
                      <a:r>
                        <a:rPr kumimoji="0" lang="ru-RU" sz="15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ч.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1128"/>
              </p:ext>
            </p:extLst>
          </p:nvPr>
        </p:nvGraphicFramePr>
        <p:xfrm>
          <a:off x="6064250" y="3165475"/>
          <a:ext cx="3306234" cy="1143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6234"/>
              </a:tblGrid>
              <a:tr h="1143000">
                <a:tc>
                  <a:txBody>
                    <a:bodyPr/>
                    <a:lstStyle/>
                    <a:p>
                      <a:pPr marL="85725" marR="102235" lvl="0" indent="0" algn="ctr" defTabSz="914400" rtl="0" eaLnBrk="1" fontAlgn="auto" latinLnBrk="0" hangingPunct="1">
                        <a:lnSpc>
                          <a:spcPct val="100699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Педагоги </a:t>
                      </a:r>
                    </a:p>
                    <a:p>
                      <a:pPr marL="85725" marR="102235" lvl="0" indent="0" algn="ctr" defTabSz="914400" rtl="0" eaLnBrk="1" fontAlgn="auto" latinLnBrk="0" hangingPunct="1">
                        <a:lnSpc>
                          <a:spcPct val="100699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размещают заявление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по </a:t>
                      </a:r>
                      <a:r>
                        <a:rPr kumimoji="0" lang="ru-RU" sz="1500" b="0" i="0" u="none" strike="noStrike" kern="1200" cap="none" spc="-36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графику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85725" marR="0" lvl="0" indent="0" algn="ctr" defTabSz="914400" rtl="0" eaLnBrk="1" fontAlgn="auto" latinLnBrk="0" hangingPunct="1">
                        <a:lnSpc>
                          <a:spcPts val="1789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500" b="1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</a:t>
                      </a:r>
                      <a:r>
                        <a:rPr kumimoji="0" lang="ru-RU" sz="15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</a:t>
                      </a:r>
                      <a:r>
                        <a:rPr kumimoji="0" lang="ru-RU" sz="15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1,5</a:t>
                      </a:r>
                      <a:r>
                        <a:rPr kumimoji="0" lang="ru-RU" sz="1500" b="1" i="0" u="none" strike="noStrike" kern="1200" cap="none" spc="-4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ч.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02009"/>
              </p:ext>
            </p:extLst>
          </p:nvPr>
        </p:nvGraphicFramePr>
        <p:xfrm>
          <a:off x="4387850" y="4918075"/>
          <a:ext cx="3505200" cy="1135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/>
              </a:tblGrid>
              <a:tr h="1066800">
                <a:tc>
                  <a:txBody>
                    <a:bodyPr/>
                    <a:lstStyle/>
                    <a:p>
                      <a:pPr marL="90805" marR="5803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  ВПП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(время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протекания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процесса) –</a:t>
                      </a:r>
                      <a:r>
                        <a:rPr kumimoji="0" lang="ru-RU" sz="16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от</a:t>
                      </a:r>
                      <a:r>
                        <a:rPr kumimoji="0" lang="ru-RU" sz="16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3,5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часов</a:t>
                      </a:r>
                      <a:r>
                        <a:rPr kumimoji="0" lang="ru-RU" sz="1600" b="1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</a:p>
                    <a:p>
                      <a:pPr marL="90805" marR="58039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до</a:t>
                      </a:r>
                      <a:r>
                        <a:rPr kumimoji="0" lang="ru-RU" sz="1600" b="1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8.15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 часов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flipV="1">
            <a:off x="3854450" y="2159443"/>
            <a:ext cx="366091" cy="14392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7359650" y="2094214"/>
            <a:ext cx="366091" cy="14392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1309203" y="3622675"/>
            <a:ext cx="366091" cy="14392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5454650" y="3550714"/>
            <a:ext cx="366091" cy="14392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17475"/>
            <a:ext cx="762000" cy="1066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78050" y="262592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8453"/>
              </p:ext>
            </p:extLst>
          </p:nvPr>
        </p:nvGraphicFramePr>
        <p:xfrm>
          <a:off x="1416050" y="1031875"/>
          <a:ext cx="9220200" cy="464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2057400"/>
                <a:gridCol w="2819400"/>
                <a:gridCol w="1676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Исполнитель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9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Потеря времени на подготовку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- Профессиональное выгорание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Отсутствие портфолио       достижений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по профилактике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выгорания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проверки «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Портфолио педагога д/о, как средство проведения оценки профессиональной компетенции педагога»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Банная А.Г.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Жебровская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Февраль-Август 2026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Март-Апрель 2026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9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Нерациональное перемещение сотрудников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Игнорирование электронного документооборота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электронной базы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Сканирование всех бумажных документов для последующего хранения в электронном виде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Банная А.Г.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Мишенина А.Г.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Март-апрель 2026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Форс-мажорные обстоятельства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Сотрудника нет на рабочем месте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Человеческий фактор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Переключение на срочные дела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сотрудников инструментариям бережливого производства и тайм-менеджменту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Банная А.Г.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Самоцветова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Февраль-Апрель 2026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17475"/>
            <a:ext cx="762000" cy="1066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7050" y="346075"/>
            <a:ext cx="9372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Количество времени потраченного на подготовку к </a:t>
            </a:r>
            <a:r>
              <a:rPr lang="ru-RU" sz="20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аттестации (в </a:t>
            </a:r>
            <a:r>
              <a:rPr lang="ru-RU" sz="20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часах)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3" y="1196975"/>
            <a:ext cx="105949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050" y="1717675"/>
            <a:ext cx="2029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122 часа</a:t>
            </a:r>
            <a:endParaRPr lang="ru-R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17475"/>
            <a:ext cx="1066800" cy="152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54250" y="556309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 rot="20305463">
            <a:off x="6652025" y="956664"/>
            <a:ext cx="1839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0"/>
                <a:solidFill>
                  <a:srgbClr val="9BBB59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3600" b="1" dirty="0"/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"/>
          <a:stretch/>
        </p:blipFill>
        <p:spPr bwMode="auto">
          <a:xfrm rot="20574239">
            <a:off x="570513" y="1564660"/>
            <a:ext cx="2233051" cy="196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501">
            <a:off x="4164312" y="392088"/>
            <a:ext cx="2025049" cy="151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475">
            <a:off x="2110986" y="3290952"/>
            <a:ext cx="2949575" cy="206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9627" y="1821229"/>
            <a:ext cx="2661131" cy="177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Picture backgroun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570">
            <a:off x="7572020" y="4081278"/>
            <a:ext cx="301434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85570"/>
            <a:ext cx="9144000" cy="61665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450" y="955675"/>
            <a:ext cx="9067800" cy="440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МУНИЦИПАЛЬНОЕ БЮДЖЕТНОЕ УЧРЕЖДЕНИЕ ДОПОЛНИТЕЛЬНОГО ОБРАЗОВАНИЯ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«ЦЕНТР РАЗВИТИЯ ТВОРЧЕСТВА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ДЕТЕЙ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 ЮНОШЕСТВА»</a:t>
            </a:r>
          </a:p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12700" lvl="0">
              <a:spcBef>
                <a:spcPts val="1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Наши</a:t>
            </a:r>
            <a:r>
              <a:rPr lang="ru-RU" sz="2000" b="1" spc="-45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контакты:</a:t>
            </a:r>
          </a:p>
          <a:p>
            <a:pPr marL="12700" lvl="0">
              <a:spcBef>
                <a:spcPts val="1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652420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Кемеровская обл., г. Березовский, пр. Ленина, 7А </a:t>
            </a:r>
          </a:p>
          <a:p>
            <a:pPr marL="12700" lvl="0">
              <a:spcBef>
                <a:spcPts val="1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тел.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8 (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384-45)3-15-96</a:t>
            </a:r>
          </a:p>
          <a:p>
            <a:pPr marL="12700" lvl="0">
              <a:spcBef>
                <a:spcPts val="100"/>
              </a:spcBef>
            </a:pPr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http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://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dom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-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pionerov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.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ru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//</a:t>
            </a:r>
            <a:endParaRPr lang="ru-RU" sz="1600" b="1" u="sng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12700" lvl="0">
              <a:spcBef>
                <a:spcPts val="10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E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-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mail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: 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centr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-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pionerov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@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yandex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.</a:t>
            </a:r>
            <a:r>
              <a:rPr lang="en-US" sz="1600" b="1" u="sng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hlinkClick r:id="rId4"/>
              </a:rPr>
              <a:t>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8" y="193675"/>
            <a:ext cx="761999" cy="95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0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3877" y="162486"/>
            <a:ext cx="2566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0"/>
            <a:ext cx="1219200" cy="1489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9850" y="498475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4180" marR="1708150" algn="ctr">
              <a:spcAft>
                <a:spcPts val="0"/>
              </a:spcAft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 «Оптимизация процесса подготовки педагогов к аттестации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на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квалификационную категорию»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97355" marR="1708150" algn="ct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8086"/>
              </p:ext>
            </p:extLst>
          </p:nvPr>
        </p:nvGraphicFramePr>
        <p:xfrm>
          <a:off x="882650" y="1946275"/>
          <a:ext cx="10081895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4860925"/>
                <a:gridCol w="5220970"/>
              </a:tblGrid>
              <a:tr h="1105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Общие данные: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Заказчик: </a:t>
                      </a:r>
                      <a:r>
                        <a:rPr lang="ru-RU" sz="1400" u="sng">
                          <a:effectLst/>
                          <a:latin typeface="Times New Roman"/>
                          <a:ea typeface="Times New Roman"/>
                        </a:rPr>
                        <a:t>администрация учреждения дополнительного образования (МБУДО «ЦРТДиЮ»).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Процесс: </a:t>
                      </a:r>
                      <a:r>
                        <a:rPr lang="ru-RU" sz="1400" u="sng">
                          <a:effectLst/>
                          <a:latin typeface="Times New Roman"/>
                          <a:ea typeface="Times New Roman"/>
                        </a:rPr>
                        <a:t>подготовка к аттестации педагогами МБУДО «ЦРТДиЮ»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57480"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Границы процесса: </a:t>
                      </a:r>
                      <a:r>
                        <a:rPr lang="ru-RU" sz="1400" u="sng" spc="-10">
                          <a:effectLst/>
                          <a:latin typeface="Times New Roman"/>
                          <a:ea typeface="Times New Roman"/>
                        </a:rPr>
                        <a:t>от получения графика аттестации до подачи заявления на аттестацию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Руководитель лин-проекта: </a:t>
                      </a:r>
                      <a:r>
                        <a:rPr lang="ru-RU" sz="1400" u="sng">
                          <a:effectLst/>
                          <a:latin typeface="Times New Roman"/>
                          <a:ea typeface="Times New Roman"/>
                        </a:rPr>
                        <a:t>Банная  А.Г. – заместитель директора по УВР.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Команда лин-проекта: </a:t>
                      </a:r>
                      <a:r>
                        <a:rPr lang="ru-RU" sz="1400" u="sng">
                          <a:effectLst/>
                          <a:latin typeface="Times New Roman"/>
                          <a:ea typeface="Times New Roman"/>
                        </a:rPr>
                        <a:t>методист</a:t>
                      </a: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ru-RU" sz="1400" u="sng">
                          <a:effectLst/>
                          <a:latin typeface="Times New Roman"/>
                          <a:ea typeface="Times New Roman"/>
                        </a:rPr>
                        <a:t>Жебровская О.С., педагоги дополнительного образования – Мишенина А.Г.,  Самоцветова И.В.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Обоснование: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marR="11049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335915" algn="l"/>
                          <a:tab pos="1569720" algn="l"/>
                          <a:tab pos="2070735" algn="l"/>
                          <a:tab pos="2773045" algn="l"/>
                          <a:tab pos="3080385" algn="l"/>
                          <a:tab pos="3618865" algn="l"/>
                        </a:tabLst>
                      </a:pPr>
                      <a:r>
                        <a:rPr lang="ru-RU" sz="1400" u="sng" spc="-10" dirty="0">
                          <a:effectLst/>
                          <a:latin typeface="Times New Roman"/>
                          <a:ea typeface="Times New Roman"/>
                        </a:rPr>
                        <a:t>Затраты времени на сбор информации и документов</a:t>
                      </a:r>
                      <a:r>
                        <a:rPr lang="ru-RU" sz="1400" u="sng" spc="0" dirty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100" spc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10541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ru-RU" sz="1400" u="sng" spc="0" dirty="0">
                          <a:effectLst/>
                          <a:latin typeface="Times New Roman"/>
                          <a:ea typeface="Times New Roman"/>
                        </a:rPr>
                        <a:t>Потеря времени на подготовку к аттестации;</a:t>
                      </a:r>
                      <a:endParaRPr lang="ru-RU" sz="1100" spc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105410" lvl="0" indent="-342900" algn="just"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ru-RU" sz="1400" u="sng" spc="0" dirty="0">
                          <a:effectLst/>
                          <a:latin typeface="Times New Roman"/>
                          <a:ea typeface="Times New Roman"/>
                        </a:rPr>
                        <a:t>Пакет документов не соответствует требованиям.</a:t>
                      </a:r>
                      <a:endParaRPr lang="ru-RU" sz="1100" spc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3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3877" y="162486"/>
            <a:ext cx="2566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0"/>
            <a:ext cx="1219200" cy="14890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43213" y="495517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4180" marR="1708150" algn="ctr">
              <a:spcAft>
                <a:spcPts val="0"/>
              </a:spcAft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 «Оптимизация процесса подготовки педагогов к аттестации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на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квалификационную категорию»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697355" marR="1708150" algn="ct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81170"/>
              </p:ext>
            </p:extLst>
          </p:nvPr>
        </p:nvGraphicFramePr>
        <p:xfrm>
          <a:off x="882650" y="1418847"/>
          <a:ext cx="10081895" cy="4807142"/>
        </p:xfrm>
        <a:graphic>
          <a:graphicData uri="http://schemas.openxmlformats.org/drawingml/2006/table">
            <a:tbl>
              <a:tblPr firstRow="1" firstCol="1" bandRow="1"/>
              <a:tblGrid>
                <a:gridCol w="4860925"/>
                <a:gridCol w="5220970"/>
              </a:tblGrid>
              <a:tr h="4807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Цели и эффекты: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635" marR="44450">
                        <a:spcAft>
                          <a:spcPts val="0"/>
                        </a:spcAft>
                        <a:tabLst>
                          <a:tab pos="1068070" algn="l"/>
                          <a:tab pos="2253615" algn="l"/>
                          <a:tab pos="3295015" algn="l"/>
                          <a:tab pos="416369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Эффекты: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635" marR="44450">
                        <a:spcAft>
                          <a:spcPts val="0"/>
                        </a:spcAft>
                        <a:tabLst>
                          <a:tab pos="1068070" algn="l"/>
                          <a:tab pos="2253615" algn="l"/>
                          <a:tab pos="3295015" algn="l"/>
                          <a:tab pos="416369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spc="-1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spc="-10" dirty="0" smtClean="0">
                          <a:effectLst/>
                          <a:latin typeface="Times New Roman"/>
                          <a:ea typeface="Times New Roman"/>
                        </a:rPr>
                        <a:t>Экономия времени;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27635" marR="44450">
                        <a:spcAft>
                          <a:spcPts val="0"/>
                        </a:spcAft>
                        <a:tabLst>
                          <a:tab pos="1068070" algn="l"/>
                          <a:tab pos="2253615" algn="l"/>
                          <a:tab pos="3295015" algn="l"/>
                          <a:tab pos="4163695" algn="l"/>
                        </a:tabLst>
                      </a:pPr>
                      <a:r>
                        <a:rPr lang="ru-RU" sz="1200" spc="-10" dirty="0" smtClean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оптимальное профессиональное взаимодействие коллектива.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Сроки: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1. Согласование паспорта проекта  – «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февраля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2. Картирование текущего состояния (с «02»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 по «06»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3. Анализ корневых проблем  (с «10» марта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«17»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4. Составление карты целевого состояния (с «18»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«25»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5. Разработка плана мероприятий (с «26»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марта 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«03»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апреля 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6. Защита плана мероприятий (с «06»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апреля 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«10»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апреля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7. Внедрение улучшений (с «13»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апреля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«08»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мая  2026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8. Мониторинг результатов: (с «11»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мая 2026 г.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по «22»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мая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2026 г.)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9. Закрытие проекта (с «24»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августа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«28»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августа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10. Мониторинг стабильности достигнутых результатов (с «03»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августа  2026 г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 «27» </a:t>
                      </a:r>
                      <a:r>
                        <a:rPr lang="ru-RU" sz="1200" u="sng" dirty="0" smtClean="0">
                          <a:effectLst/>
                          <a:latin typeface="Times New Roman"/>
                          <a:ea typeface="Times New Roman"/>
                        </a:rPr>
                        <a:t>августа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г.).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04319"/>
              </p:ext>
            </p:extLst>
          </p:nvPr>
        </p:nvGraphicFramePr>
        <p:xfrm>
          <a:off x="958850" y="1793875"/>
          <a:ext cx="94837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9483038" imgH="2648406" progId="Word.Document.12">
                  <p:embed/>
                </p:oleObj>
              </mc:Choice>
              <mc:Fallback>
                <p:oleObj name="Документ" r:id="rId4" imgW="9483038" imgH="2648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850" y="1793875"/>
                        <a:ext cx="948372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489720" y="2026785"/>
            <a:ext cx="7320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5536" y="4570560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0"/>
            <a:ext cx="1295399" cy="1793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96843" y="312161"/>
            <a:ext cx="3396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47" y="1295917"/>
            <a:ext cx="554784" cy="5547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47" y="2049883"/>
            <a:ext cx="554784" cy="5547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47" y="3116682"/>
            <a:ext cx="554784" cy="55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47" y="4174774"/>
            <a:ext cx="554784" cy="554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0734" y="1318899"/>
            <a:ext cx="57594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Банная Анна Геннадьевна - заместитель директора по УВР МБУДО «</a:t>
            </a:r>
            <a:r>
              <a:rPr kumimoji="0" lang="ru-RU" sz="2000" b="0" i="0" u="none" strike="noStrike" kern="0" cap="none" spc="0" normalizeH="0" baseline="0" noProof="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ЦРТДиЮ</a:t>
            </a:r>
            <a:r>
              <a:rPr kumimoji="0" lang="ru-RU" sz="2000" b="0" i="0" u="none" strike="noStrike" kern="0" cap="none" spc="0" normalizeH="0" baseline="0" noProof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</a:rPr>
              <a:t>»</a:t>
            </a:r>
            <a:endParaRPr kumimoji="0" lang="ru-RU" sz="2000" b="0" i="0" u="none" strike="noStrike" kern="0" cap="none" spc="0" normalizeH="0" baseline="0" noProof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5435" y="2243606"/>
            <a:ext cx="57594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err="1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Жебровская</a:t>
            </a:r>
            <a:r>
              <a:rPr lang="ru-RU" sz="2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Ольга Сергеевна 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методист</a:t>
            </a:r>
          </a:p>
          <a:p>
            <a:pPr lvl="0"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МБУДО «</a:t>
            </a:r>
            <a:r>
              <a:rPr lang="ru-RU" sz="20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ЦРТДиЮ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40050" y="3163635"/>
            <a:ext cx="5759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Самоцветова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Ирина Васильевна – </a:t>
            </a:r>
          </a:p>
          <a:p>
            <a:pPr lvl="0"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lvl="0"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МБУДО «</a:t>
            </a:r>
            <a:r>
              <a:rPr lang="ru-RU" sz="20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ЦРТДиЮ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0050" y="4253573"/>
            <a:ext cx="5759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Мишенина Алена Геннадьевна 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lvl="0" algn="ctr"/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МБУДО «</a:t>
            </a:r>
            <a:r>
              <a:rPr lang="ru-RU" sz="200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ЦРТДиЮ</a:t>
            </a:r>
            <a:r>
              <a:rPr lang="ru-RU" sz="2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44520"/>
            <a:ext cx="990599" cy="1336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44850" y="269875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текущего состояния процесса подготовки к прохождению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6524" y="1297620"/>
            <a:ext cx="451555" cy="163553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Вход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59960" y="1292155"/>
            <a:ext cx="496711" cy="163553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Выход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7388" y="129762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 2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3250" y="129762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 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13717" y="128698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 4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435" y="3296982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Шаг 5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64250" y="1292155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Шаг 3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8079" y="1656319"/>
            <a:ext cx="18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по УВР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9112" y="2226414"/>
            <a:ext cx="5759450" cy="823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marR="111760" lvl="0" indent="-49530">
              <a:spcBef>
                <a:spcPts val="310"/>
              </a:spcBef>
            </a:pP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Проводит </a:t>
            </a:r>
            <a:r>
              <a:rPr lang="ru-RU" sz="15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консультацию</a:t>
            </a:r>
          </a:p>
          <a:p>
            <a:pPr marL="85725" marR="111760" lvl="0" indent="-49530">
              <a:spcBef>
                <a:spcPts val="310"/>
              </a:spcBef>
            </a:pPr>
            <a:r>
              <a:rPr lang="ru-RU" sz="15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lang="ru-RU" sz="1500" spc="-36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педагогами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мин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мин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6140" y="1771369"/>
            <a:ext cx="123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9863" y="2255431"/>
            <a:ext cx="5759450" cy="569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281305" lvl="0">
              <a:lnSpc>
                <a:spcPct val="100699"/>
              </a:lnSpc>
              <a:spcBef>
                <a:spcPts val="100"/>
              </a:spcBef>
            </a:pP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изучают </a:t>
            </a:r>
            <a:r>
              <a:rPr lang="ru-RU" sz="15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информацию</a:t>
            </a:r>
          </a:p>
          <a:p>
            <a:pPr marL="12700" lvl="0">
              <a:lnSpc>
                <a:spcPts val="1914"/>
              </a:lnSpc>
            </a:pPr>
            <a:r>
              <a:rPr lang="ru-RU"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ru-RU"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до</a:t>
            </a:r>
            <a:r>
              <a:rPr lang="ru-RU"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lang="ru-RU"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часов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05672" y="1765790"/>
            <a:ext cx="1441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ПЕДАГОГ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34069" y="2275927"/>
            <a:ext cx="2521716" cy="571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03505" lvl="0">
              <a:lnSpc>
                <a:spcPct val="100699"/>
              </a:lnSpc>
              <a:spcBef>
                <a:spcPts val="100"/>
              </a:spcBef>
            </a:pP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готовят </a:t>
            </a:r>
            <a:r>
              <a:rPr lang="ru-RU" sz="15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пакет</a:t>
            </a:r>
            <a:r>
              <a:rPr lang="ru-RU" sz="15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документов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5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03505" lvl="0">
              <a:lnSpc>
                <a:spcPct val="100699"/>
              </a:lnSpc>
              <a:spcBef>
                <a:spcPts val="100"/>
              </a:spcBef>
            </a:pPr>
            <a:r>
              <a:rPr lang="ru-RU" sz="15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от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r>
              <a:rPr lang="ru-RU"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6247" y="1764747"/>
            <a:ext cx="118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08666" y="2253055"/>
            <a:ext cx="2716000" cy="558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ct val="100699"/>
              </a:lnSpc>
              <a:spcBef>
                <a:spcPts val="100"/>
              </a:spcBef>
            </a:pP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запрашивают</a:t>
            </a:r>
            <a:r>
              <a:rPr lang="ru-RU" sz="1500" spc="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у </a:t>
            </a:r>
            <a:r>
              <a:rPr lang="ru-RU" sz="15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руководителя</a:t>
            </a:r>
            <a:r>
              <a:rPr lang="ru-RU" sz="15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500" spc="4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lvl="0">
              <a:lnSpc>
                <a:spcPct val="100699"/>
              </a:lnSpc>
              <a:spcBef>
                <a:spcPts val="100"/>
              </a:spcBef>
            </a:pP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заверенные</a:t>
            </a:r>
            <a:r>
              <a:rPr lang="ru-RU" sz="1500" spc="3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копии </a:t>
            </a:r>
            <a:r>
              <a:rPr lang="ru-RU" sz="15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документов</a:t>
            </a:r>
            <a:r>
              <a:rPr lang="ru-RU" sz="1500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02650" y="2771574"/>
            <a:ext cx="13118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10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25082" y="3419756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9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484" y="3315956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Шаг 8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48065" y="329533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59050" y="3317875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Шаг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642062" y="3950786"/>
            <a:ext cx="5759450" cy="8279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995" marR="146050" lvl="0" algn="ctr">
              <a:lnSpc>
                <a:spcPct val="100699"/>
              </a:lnSpc>
              <a:spcBef>
                <a:spcPts val="295"/>
              </a:spcBef>
            </a:pP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распечатывает 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заверяет </a:t>
            </a:r>
            <a:r>
              <a:rPr lang="ru-RU" sz="15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500" spc="-36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" marR="146050" lvl="0" algn="ctr">
              <a:lnSpc>
                <a:spcPct val="100699"/>
              </a:lnSpc>
              <a:spcBef>
                <a:spcPts val="295"/>
              </a:spcBef>
            </a:pPr>
            <a:r>
              <a:rPr lang="ru-RU" sz="15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копии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документов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995" lvl="0" algn="ctr">
              <a:spcBef>
                <a:spcPts val="10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125" y="3619811"/>
            <a:ext cx="1469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ДИРЕКТОР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6905" y="3676535"/>
            <a:ext cx="1366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ДИРЕКТОР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82716" y="3950786"/>
            <a:ext cx="5759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lvl="0" algn="ctr">
              <a:spcBef>
                <a:spcPts val="10"/>
              </a:spcBef>
            </a:pP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о</a:t>
            </a:r>
            <a:r>
              <a:rPr lang="ru-RU" sz="15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тдает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аспоряжение </a:t>
            </a:r>
          </a:p>
          <a:p>
            <a:pPr marL="12700" lvl="0" algn="ctr">
              <a:spcBef>
                <a:spcPts val="10"/>
              </a:spcBef>
            </a:pP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заместителю директора </a:t>
            </a:r>
          </a:p>
          <a:p>
            <a:pPr marL="12700" lvl="0" algn="ctr">
              <a:spcBef>
                <a:spcPts val="10"/>
              </a:spcBef>
            </a:pP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 УВР составить </a:t>
            </a:r>
          </a:p>
          <a:p>
            <a:pPr marL="12700" lvl="0" algn="ctr">
              <a:spcBef>
                <a:spcPts val="15"/>
              </a:spcBef>
            </a:pP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ходатайство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95006" y="4918075"/>
            <a:ext cx="18442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10"/>
              </a:spcBef>
            </a:pPr>
            <a:r>
              <a:rPr lang="ru-RU" sz="15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мин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84098" y="3619811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Заместитель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по УВР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80621" y="4119806"/>
            <a:ext cx="2270558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ts val="1480"/>
              </a:lnSpc>
              <a:spcBef>
                <a:spcPts val="115"/>
              </a:spcBef>
            </a:pP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составляет</a:t>
            </a:r>
            <a:r>
              <a:rPr lang="ru-RU" sz="15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ходатайства</a:t>
            </a:r>
            <a:r>
              <a:rPr lang="ru-RU" sz="15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</a:p>
          <a:p>
            <a:pPr marL="12700" lvl="0">
              <a:lnSpc>
                <a:spcPts val="1480"/>
              </a:lnSpc>
              <a:spcBef>
                <a:spcPts val="115"/>
              </a:spcBef>
            </a:pPr>
            <a:r>
              <a:rPr lang="ru-RU" sz="15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отдает на подпись, печать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93495" y="4594910"/>
            <a:ext cx="164480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5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часа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30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24046" y="3630032"/>
            <a:ext cx="15436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ПЕДАГОГ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07" y="3976434"/>
            <a:ext cx="5759450" cy="802271"/>
          </a:xfrm>
          <a:prstGeom prst="rect">
            <a:avLst/>
          </a:prstGeom>
        </p:spPr>
        <p:txBody>
          <a:bodyPr>
            <a:spAutoFit/>
          </a:bodyPr>
          <a:lstStyle/>
          <a:p>
            <a:pPr marR="5080" lvl="0" algn="ctr">
              <a:lnSpc>
                <a:spcPct val="100699"/>
              </a:lnSpc>
              <a:spcBef>
                <a:spcPts val="100"/>
              </a:spcBef>
            </a:pP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забирают 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заверенные </a:t>
            </a:r>
            <a:endParaRPr lang="ru-RU" sz="15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lvl="0" algn="ctr">
              <a:lnSpc>
                <a:spcPct val="100699"/>
              </a:lnSpc>
              <a:spcBef>
                <a:spcPts val="100"/>
              </a:spcBef>
            </a:pPr>
            <a:r>
              <a:rPr lang="ru-RU" sz="15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документы </a:t>
            </a:r>
            <a:r>
              <a:rPr lang="ru-RU" sz="1500" spc="-36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руководителя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ts val="10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мин.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3901" y="4274977"/>
            <a:ext cx="5759450" cy="10074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9055" lvl="0" algn="ctr">
              <a:lnSpc>
                <a:spcPct val="100699"/>
              </a:lnSpc>
              <a:spcBef>
                <a:spcPts val="100"/>
              </a:spcBef>
            </a:pP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проводит</a:t>
            </a:r>
            <a:r>
              <a:rPr lang="ru-RU" sz="150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дополнительные</a:t>
            </a:r>
          </a:p>
          <a:p>
            <a:pPr marL="12700" marR="59055" lvl="0" algn="ctr">
              <a:lnSpc>
                <a:spcPct val="100699"/>
              </a:lnSpc>
              <a:spcBef>
                <a:spcPts val="100"/>
              </a:spcBef>
            </a:pPr>
            <a:r>
              <a:rPr lang="ru-RU" sz="15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36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индивидуальные</a:t>
            </a:r>
          </a:p>
          <a:p>
            <a:pPr marL="12700" lvl="0" algn="ctr">
              <a:spcBef>
                <a:spcPts val="10"/>
              </a:spcBef>
            </a:pP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консультации</a:t>
            </a:r>
            <a:r>
              <a:rPr lang="ru-RU" sz="15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с</a:t>
            </a: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педагогами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ctr">
              <a:lnSpc>
                <a:spcPts val="1575"/>
              </a:lnSpc>
              <a:spcBef>
                <a:spcPts val="25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мин.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5ч.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44394" y="3724007"/>
            <a:ext cx="57594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Заместитель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по УВР</a:t>
            </a:r>
          </a:p>
        </p:txBody>
      </p:sp>
    </p:spTree>
    <p:extLst>
      <p:ext uri="{BB962C8B-B14F-4D97-AF65-F5344CB8AC3E}">
        <p14:creationId xmlns:p14="http://schemas.microsoft.com/office/powerpoint/2010/main" val="15864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44520"/>
            <a:ext cx="990599" cy="1336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44850" y="269875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текущего состояния процесса подготовки к прохождению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2745" y="1177104"/>
            <a:ext cx="451555" cy="163553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Вход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0450" y="1215906"/>
            <a:ext cx="496711" cy="1635536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Выход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5796" y="129762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 11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1839" y="1298068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 10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3433" y="128698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Шаг 12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8079" y="1656319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0884" y="1695120"/>
            <a:ext cx="123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4378" y="1726760"/>
            <a:ext cx="1441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ПЕДАГОГ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8484" y="331595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59050" y="33178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125" y="3619811"/>
            <a:ext cx="338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6905" y="3676535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76060" y="3619811"/>
            <a:ext cx="57594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24046" y="3630032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6740" y="1656319"/>
            <a:ext cx="118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9806" y="1994872"/>
            <a:ext cx="1986121" cy="325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ct val="100699"/>
              </a:lnSpc>
            </a:pP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 заполняют заявление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2102" y="2320346"/>
            <a:ext cx="16055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10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lang="ru-RU" sz="15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мин.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5ч.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8212" y="2033674"/>
            <a:ext cx="5759450" cy="556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 algn="ctr">
              <a:lnSpc>
                <a:spcPct val="100699"/>
              </a:lnSpc>
              <a:spcBef>
                <a:spcPts val="100"/>
              </a:spcBef>
            </a:pPr>
            <a:r>
              <a:rPr lang="ru-RU" sz="1500" spc="-70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орре</a:t>
            </a:r>
            <a:r>
              <a:rPr lang="ru-RU" sz="1500" spc="-25" dirty="0">
                <a:solidFill>
                  <a:prstClr val="black"/>
                </a:solidFill>
                <a:latin typeface="Times New Roman"/>
                <a:cs typeface="Times New Roman"/>
              </a:rPr>
              <a:t>к</a:t>
            </a:r>
            <a:r>
              <a:rPr lang="ru-RU" sz="1500" spc="5" dirty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lang="ru-RU" sz="1500" spc="-20" dirty="0">
                <a:solidFill>
                  <a:prstClr val="black"/>
                </a:solidFill>
                <a:latin typeface="Times New Roman"/>
                <a:cs typeface="Times New Roman"/>
              </a:rPr>
              <a:t>р</a:t>
            </a:r>
            <a:r>
              <a:rPr lang="ru-RU" sz="1500" spc="-10" dirty="0">
                <a:solidFill>
                  <a:prstClr val="black"/>
                </a:solidFill>
                <a:latin typeface="Times New Roman"/>
                <a:cs typeface="Times New Roman"/>
              </a:rPr>
              <a:t>у</a:t>
            </a:r>
            <a:r>
              <a:rPr lang="ru-RU" sz="1500" spc="-25" dirty="0">
                <a:solidFill>
                  <a:prstClr val="black"/>
                </a:solidFill>
                <a:latin typeface="Times New Roman"/>
                <a:cs typeface="Times New Roman"/>
              </a:rPr>
              <a:t>ю</a:t>
            </a:r>
            <a:r>
              <a:rPr lang="ru-RU" sz="1500" dirty="0">
                <a:solidFill>
                  <a:prstClr val="black"/>
                </a:solidFill>
                <a:latin typeface="Times New Roman"/>
                <a:cs typeface="Times New Roman"/>
              </a:rPr>
              <a:t>т 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заявление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algn="ctr">
              <a:spcBef>
                <a:spcPts val="10"/>
              </a:spcBef>
            </a:pPr>
            <a:r>
              <a:rPr lang="ru-RU" sz="1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lang="ru-RU" sz="1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ч.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60159" y="2033674"/>
            <a:ext cx="1991251" cy="868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marR="97155" lvl="0" algn="ctr">
              <a:lnSpc>
                <a:spcPct val="100699"/>
              </a:lnSpc>
              <a:spcBef>
                <a:spcPts val="295"/>
              </a:spcBef>
            </a:pPr>
            <a:r>
              <a:rPr lang="ru-RU" sz="1500" spc="-15" dirty="0">
                <a:solidFill>
                  <a:prstClr val="black"/>
                </a:solidFill>
                <a:latin typeface="Times New Roman"/>
                <a:cs typeface="Times New Roman"/>
              </a:rPr>
              <a:t>проходят</a:t>
            </a:r>
            <a:r>
              <a:rPr lang="ru-RU" sz="15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процедуру</a:t>
            </a:r>
          </a:p>
          <a:p>
            <a:pPr marL="87630" marR="97155" lvl="0" algn="ctr">
              <a:lnSpc>
                <a:spcPct val="100699"/>
              </a:lnSpc>
              <a:spcBef>
                <a:spcPts val="295"/>
              </a:spcBef>
            </a:pPr>
            <a:r>
              <a:rPr lang="ru-RU" sz="15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500" spc="-5" dirty="0">
                <a:solidFill>
                  <a:prstClr val="black"/>
                </a:solidFill>
                <a:latin typeface="Times New Roman"/>
                <a:cs typeface="Times New Roman"/>
              </a:rPr>
              <a:t>подачи заявления </a:t>
            </a:r>
            <a:r>
              <a:rPr lang="ru-RU" sz="1500" spc="-3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500" spc="-36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7630" marR="97155" lvl="0" algn="ctr">
              <a:lnSpc>
                <a:spcPct val="100699"/>
              </a:lnSpc>
              <a:spcBef>
                <a:spcPts val="295"/>
              </a:spcBef>
            </a:pP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lang="ru-RU" sz="15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sz="15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lang="ru-RU" sz="1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15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ru-RU" sz="15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5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endParaRPr lang="ru-RU"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70719" y="3057009"/>
            <a:ext cx="61774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Потеря времени на подготовку к написанию </a:t>
            </a:r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заявления</a:t>
            </a:r>
          </a:p>
          <a:p>
            <a:pPr lvl="0" algn="ctr"/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Нерациональное перемещение сотрудников</a:t>
            </a:r>
          </a:p>
          <a:p>
            <a:pPr lvl="0" algn="ctr"/>
            <a:endParaRPr lang="ru-RU" sz="2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32683" y="3702868"/>
            <a:ext cx="3856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 – мажорные обстоятельства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2188289">
            <a:off x="3285393" y="2743553"/>
            <a:ext cx="410183" cy="13817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5434376" y="2804117"/>
            <a:ext cx="410183" cy="13817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8256180">
            <a:off x="7008849" y="2735029"/>
            <a:ext cx="410183" cy="13817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89377" y="4487972"/>
            <a:ext cx="8083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62965" lvl="0" algn="ctr">
              <a:spcBef>
                <a:spcPts val="95"/>
              </a:spcBef>
            </a:pPr>
            <a:r>
              <a:rPr lang="ru-RU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ВПП</a:t>
            </a:r>
            <a:r>
              <a:rPr lang="ru-RU" sz="2800" b="1" spc="-6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(время </a:t>
            </a:r>
            <a:r>
              <a:rPr lang="ru-RU" sz="2800" b="1" spc="-3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протекания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процесса) – </a:t>
            </a:r>
            <a:r>
              <a:rPr lang="ru-RU"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от </a:t>
            </a:r>
            <a:r>
              <a:rPr lang="ru-RU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часов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45 </a:t>
            </a:r>
            <a:r>
              <a:rPr lang="ru-RU" sz="28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минут </a:t>
            </a:r>
            <a:r>
              <a:rPr lang="ru-RU" sz="28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122</a:t>
            </a:r>
            <a:r>
              <a:rPr lang="ru-RU"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часов</a:t>
            </a:r>
            <a:r>
              <a:rPr lang="ru-RU"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40</a:t>
            </a:r>
            <a:r>
              <a:rPr lang="ru-RU"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минут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44520"/>
            <a:ext cx="990599" cy="1336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74838" y="62596"/>
            <a:ext cx="3763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Пирамида проблем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5170726" y="689655"/>
            <a:ext cx="1474286" cy="1205000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рапеция 5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4056097" y="1918209"/>
            <a:ext cx="3703543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Трапеция 6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2573374" y="3851275"/>
            <a:ext cx="6697638" cy="250055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5250" y="922823"/>
            <a:ext cx="367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 Федерального уровня нет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7250" y="2174875"/>
            <a:ext cx="37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 регионального уровня нет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78448" y="4079875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Уровень ОО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2772" y="3851275"/>
            <a:ext cx="515884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Потеря времени на подготовку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заявления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(сбор информации и документов)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Нерациональное перемещение работников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Форс – мажорные обстоятельства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44520"/>
            <a:ext cx="990599" cy="1336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40050" y="41275"/>
            <a:ext cx="69183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1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Диаграмма</a:t>
            </a:r>
            <a:r>
              <a:rPr lang="ru-RU" sz="4000" kern="0" spc="-3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kern="0" spc="-15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«спагетти</a:t>
            </a:r>
            <a:r>
              <a:rPr lang="ru-RU" sz="4000" kern="0" spc="-15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  <a:p>
            <a:endParaRPr lang="ru-RU" sz="4000" kern="0" spc="-15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000" kern="0" spc="-15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</a:t>
            </a:r>
            <a:r>
              <a:rPr lang="ru-RU" sz="4000" kern="0" spc="-15" dirty="0" smtClean="0">
                <a:latin typeface="Times New Roman" pitchFamily="18" charset="0"/>
                <a:ea typeface="+mj-ea"/>
                <a:cs typeface="Times New Roman" pitchFamily="18" charset="0"/>
              </a:rPr>
              <a:t>ДИРЕКТОР</a:t>
            </a:r>
          </a:p>
          <a:p>
            <a:endParaRPr lang="ru-RU" sz="4000" kern="0" spc="-15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4000" kern="0" spc="-15" dirty="0" smtClean="0">
                <a:latin typeface="Times New Roman" pitchFamily="18" charset="0"/>
                <a:ea typeface="+mj-ea"/>
                <a:cs typeface="Times New Roman" pitchFamily="18" charset="0"/>
              </a:rPr>
              <a:t>Заместитель директора по УВР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59" y="1409700"/>
            <a:ext cx="8497888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774" y="2403475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972" y="4460875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1647" y="3394075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8659" y="5527675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0250" y="5208211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1450" y="5553922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5050" y="5067839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74472" y="4294090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58375" y="3210579"/>
            <a:ext cx="1463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906" y="2022475"/>
            <a:ext cx="1617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44520"/>
            <a:ext cx="990599" cy="13366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59250" y="117475"/>
            <a:ext cx="3767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BBB59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00355"/>
              </p:ext>
            </p:extLst>
          </p:nvPr>
        </p:nvGraphicFramePr>
        <p:xfrm>
          <a:off x="2025650" y="803275"/>
          <a:ext cx="8414938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39634"/>
                <a:gridCol w="457530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Коренная причина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Потеря времени на подготовку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Профессиональное выгорание (усталость, лень, загруженность)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портфолио достижений (педагоги не фиксируют проделанную работу)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знание о сроках прохождения аттестации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Нерациональное перемещение сотрудников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Игнорирование электронного документооборота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Форс-мажорные обстоятельства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Сотрудника нет на рабочем месте (болеет, в отпуске)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Человеческий фактор (забыл)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Переключение на срочные дела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998</Words>
  <Application>Microsoft Office PowerPoint</Application>
  <PresentationFormat>Произвольный</PresentationFormat>
  <Paragraphs>253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Сысолова Анна Сергеевна</dc:creator>
  <cp:lastModifiedBy>User</cp:lastModifiedBy>
  <cp:revision>43</cp:revision>
  <dcterms:created xsi:type="dcterms:W3CDTF">2023-12-14T04:25:38Z</dcterms:created>
  <dcterms:modified xsi:type="dcterms:W3CDTF">2026-02-06T03:15:38Z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2023-12-14T00:00:00Z</vt:filetime>
  </property>
</Properties>
</file>